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5" r:id="rId9"/>
    <p:sldId id="260" r:id="rId10"/>
    <p:sldId id="262" r:id="rId11"/>
    <p:sldId id="261" r:id="rId12"/>
    <p:sldId id="263" r:id="rId13"/>
    <p:sldId id="270" r:id="rId14"/>
    <p:sldId id="264" r:id="rId15"/>
    <p:sldId id="271" r:id="rId16"/>
    <p:sldId id="269" r:id="rId17"/>
    <p:sldId id="272" r:id="rId18"/>
    <p:sldId id="276" r:id="rId19"/>
    <p:sldId id="273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8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4078E-7619-49B5-A352-37614D536D0C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028C1-B652-42C9-B354-7FF78BB531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343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028C1-B652-42C9-B354-7FF78BB531D1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301208"/>
            <a:ext cx="5637010" cy="11847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Подготовила</a:t>
            </a:r>
          </a:p>
          <a:p>
            <a:r>
              <a:rPr lang="ru-RU" dirty="0" smtClean="0">
                <a:latin typeface="Arial Black" pitchFamily="34" charset="0"/>
              </a:rPr>
              <a:t> педагог-психолог Тимашова Л.В.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093340" cy="3888433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Особенности темперамента детей дошкольного возраста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273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971600" y="620688"/>
            <a:ext cx="2016224" cy="576064"/>
          </a:xfrm>
        </p:spPr>
        <p:txBody>
          <a:bodyPr/>
          <a:lstStyle/>
          <a:p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3603559" cy="2743200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sz="3000" dirty="0" smtClean="0"/>
              <a:t>-Устойчивость</a:t>
            </a:r>
          </a:p>
          <a:p>
            <a:pPr marL="45720" indent="0">
              <a:buNone/>
            </a:pPr>
            <a:r>
              <a:rPr lang="ru-RU" sz="3000" dirty="0" smtClean="0"/>
              <a:t>-Постоянство</a:t>
            </a:r>
          </a:p>
          <a:p>
            <a:pPr marL="45720" indent="0">
              <a:buNone/>
            </a:pPr>
            <a:r>
              <a:rPr lang="ru-RU" sz="3000" dirty="0" smtClean="0"/>
              <a:t>-Терпеливость</a:t>
            </a:r>
          </a:p>
          <a:p>
            <a:pPr marL="45720" indent="0">
              <a:buNone/>
            </a:pPr>
            <a:r>
              <a:rPr lang="ru-RU" sz="3000" dirty="0" smtClean="0"/>
              <a:t>-Надежность</a:t>
            </a:r>
          </a:p>
          <a:p>
            <a:pPr marL="45720" indent="0">
              <a:buNone/>
            </a:pPr>
            <a:r>
              <a:rPr lang="ru-RU" sz="3000" dirty="0" smtClean="0"/>
              <a:t>-Осмотрительность</a:t>
            </a:r>
          </a:p>
          <a:p>
            <a:pPr marL="45720" indent="0">
              <a:buNone/>
            </a:pPr>
            <a:r>
              <a:rPr lang="ru-RU" sz="3000" dirty="0" smtClean="0"/>
              <a:t>-Миролюбивость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4008" y="692696"/>
            <a:ext cx="3346704" cy="504056"/>
          </a:xfrm>
        </p:spPr>
        <p:txBody>
          <a:bodyPr/>
          <a:lstStyle/>
          <a:p>
            <a:r>
              <a:rPr lang="ru-RU" dirty="0" smtClean="0"/>
              <a:t>Минусы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644008" y="1556792"/>
            <a:ext cx="3815408" cy="2743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-Пассивность</a:t>
            </a:r>
          </a:p>
          <a:p>
            <a:pPr marL="45720" indent="0">
              <a:buNone/>
            </a:pPr>
            <a:r>
              <a:rPr lang="ru-RU" sz="2800" dirty="0" smtClean="0"/>
              <a:t>-Медлительность</a:t>
            </a:r>
          </a:p>
          <a:p>
            <a:pPr marL="45720" indent="0">
              <a:buNone/>
            </a:pPr>
            <a:r>
              <a:rPr lang="ru-RU" sz="2800" dirty="0" smtClean="0"/>
              <a:t>-Невыразительность</a:t>
            </a:r>
            <a:endParaRPr lang="ru-RU" sz="28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609" y="4797152"/>
            <a:ext cx="7262192" cy="15841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Плюсы и минусы флегматика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777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512" y="0"/>
            <a:ext cx="3346704" cy="576064"/>
          </a:xfrm>
        </p:spPr>
        <p:txBody>
          <a:bodyPr/>
          <a:lstStyle/>
          <a:p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512" y="764704"/>
            <a:ext cx="4107615" cy="27432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-Мобильность</a:t>
            </a:r>
          </a:p>
          <a:p>
            <a:pPr marL="45720" indent="0">
              <a:buNone/>
            </a:pPr>
            <a:r>
              <a:rPr lang="ru-RU" sz="2800" dirty="0" smtClean="0"/>
              <a:t>-оптимизм</a:t>
            </a:r>
          </a:p>
          <a:p>
            <a:pPr marL="45720" indent="0">
              <a:buNone/>
            </a:pPr>
            <a:r>
              <a:rPr lang="ru-RU" sz="2800" dirty="0" smtClean="0"/>
              <a:t>-Жизнерадостность</a:t>
            </a:r>
          </a:p>
          <a:p>
            <a:pPr marL="45720" indent="0">
              <a:buNone/>
            </a:pPr>
            <a:r>
              <a:rPr lang="ru-RU" sz="2800" dirty="0" smtClean="0"/>
              <a:t>-Общительность</a:t>
            </a:r>
          </a:p>
          <a:p>
            <a:pPr marL="45720" indent="0">
              <a:buNone/>
            </a:pPr>
            <a:r>
              <a:rPr lang="ru-RU" sz="2800" dirty="0" smtClean="0"/>
              <a:t>-Отзывчивость</a:t>
            </a:r>
          </a:p>
          <a:p>
            <a:pPr marL="45720" indent="0">
              <a:buNone/>
            </a:pPr>
            <a:r>
              <a:rPr lang="ru-RU" sz="2800" dirty="0" smtClean="0"/>
              <a:t>-Успешность</a:t>
            </a:r>
          </a:p>
          <a:p>
            <a:pPr marL="45720" indent="0">
              <a:buNone/>
            </a:pPr>
            <a:r>
              <a:rPr lang="ru-RU" sz="2800" dirty="0" smtClean="0"/>
              <a:t>-Трудоспособность</a:t>
            </a:r>
          </a:p>
          <a:p>
            <a:pPr marL="45720" indent="0">
              <a:buNone/>
            </a:pPr>
            <a:r>
              <a:rPr lang="ru-RU" sz="2800" dirty="0" smtClean="0"/>
              <a:t>-Лидерство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932040" y="116632"/>
            <a:ext cx="3346704" cy="576064"/>
          </a:xfrm>
        </p:spPr>
        <p:txBody>
          <a:bodyPr/>
          <a:lstStyle/>
          <a:p>
            <a:r>
              <a:rPr lang="ru-RU" dirty="0" smtClean="0"/>
              <a:t>Минусы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572000" y="836712"/>
            <a:ext cx="4752528" cy="446449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- Склонность к зазнайству</a:t>
            </a:r>
          </a:p>
          <a:p>
            <a:pPr marL="45720" indent="0">
              <a:buNone/>
            </a:pPr>
            <a:r>
              <a:rPr lang="ru-RU" sz="2800" dirty="0" smtClean="0"/>
              <a:t>- разделение работ на интересные и неинтересные</a:t>
            </a:r>
          </a:p>
          <a:p>
            <a:pPr marL="45720" indent="0">
              <a:buNone/>
            </a:pPr>
            <a:r>
              <a:rPr lang="ru-RU" sz="2800" dirty="0" smtClean="0"/>
              <a:t>- Легкомыслие</a:t>
            </a:r>
          </a:p>
          <a:p>
            <a:pPr marL="45720" indent="0">
              <a:buNone/>
            </a:pPr>
            <a:r>
              <a:rPr lang="ru-RU" sz="2800" dirty="0" smtClean="0"/>
              <a:t>- Поверхностность</a:t>
            </a:r>
            <a:endParaRPr lang="ru-RU" sz="28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699792" y="5085184"/>
            <a:ext cx="5328592" cy="1512168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Плюсы и минусы сангвиника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816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99592" y="188640"/>
            <a:ext cx="2088232" cy="576064"/>
          </a:xfrm>
        </p:spPr>
        <p:txBody>
          <a:bodyPr/>
          <a:lstStyle/>
          <a:p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179512" y="980728"/>
            <a:ext cx="4179623" cy="325280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- Высокая чувствительность</a:t>
            </a:r>
          </a:p>
          <a:p>
            <a:pPr marL="45720" indent="0">
              <a:buNone/>
            </a:pPr>
            <a:r>
              <a:rPr lang="ru-RU" sz="2800" dirty="0" smtClean="0"/>
              <a:t>- Мягкость</a:t>
            </a:r>
          </a:p>
          <a:p>
            <a:pPr marL="45720" indent="0">
              <a:buNone/>
            </a:pPr>
            <a:r>
              <a:rPr lang="ru-RU" sz="2800" dirty="0" smtClean="0"/>
              <a:t>- Человечность</a:t>
            </a:r>
          </a:p>
          <a:p>
            <a:pPr marL="45720" indent="0">
              <a:buNone/>
            </a:pPr>
            <a:r>
              <a:rPr lang="ru-RU" sz="2800" dirty="0" smtClean="0"/>
              <a:t>- Рассудительность</a:t>
            </a:r>
          </a:p>
          <a:p>
            <a:pPr marL="45720" indent="0">
              <a:buNone/>
            </a:pPr>
            <a:r>
              <a:rPr lang="ru-RU" sz="2800" dirty="0" smtClean="0"/>
              <a:t>- Доброжелательность</a:t>
            </a:r>
          </a:p>
          <a:p>
            <a:pPr marL="45720" indent="0">
              <a:buNone/>
            </a:pPr>
            <a:r>
              <a:rPr lang="ru-RU" sz="2800" dirty="0" smtClean="0"/>
              <a:t>- Способность к сочувствию</a:t>
            </a:r>
          </a:p>
          <a:p>
            <a:pPr marL="45720" indent="0">
              <a:buNone/>
            </a:pPr>
            <a:endParaRPr lang="ru-RU" sz="28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5436096" y="332656"/>
            <a:ext cx="2160240" cy="576064"/>
          </a:xfrm>
        </p:spPr>
        <p:txBody>
          <a:bodyPr/>
          <a:lstStyle/>
          <a:p>
            <a:r>
              <a:rPr lang="ru-RU" dirty="0" smtClean="0"/>
              <a:t>Минусы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4932040" y="1052736"/>
            <a:ext cx="3815407" cy="34701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- Низкая работоспособность</a:t>
            </a:r>
          </a:p>
          <a:p>
            <a:pPr marL="45720" indent="0">
              <a:buNone/>
            </a:pPr>
            <a:r>
              <a:rPr lang="ru-RU" sz="2800" dirty="0" smtClean="0"/>
              <a:t>- Мнительность</a:t>
            </a:r>
          </a:p>
          <a:p>
            <a:pPr marL="45720" indent="0">
              <a:buNone/>
            </a:pPr>
            <a:r>
              <a:rPr lang="ru-RU" sz="2800" dirty="0" smtClean="0"/>
              <a:t>- Ранимость</a:t>
            </a:r>
          </a:p>
          <a:p>
            <a:pPr marL="45720" indent="0">
              <a:buNone/>
            </a:pPr>
            <a:r>
              <a:rPr lang="ru-RU" sz="2800" dirty="0" smtClean="0"/>
              <a:t>- Тревожность</a:t>
            </a:r>
          </a:p>
          <a:p>
            <a:pPr marL="45720" indent="0">
              <a:buNone/>
            </a:pPr>
            <a:r>
              <a:rPr lang="ru-RU" sz="2800" dirty="0" smtClean="0"/>
              <a:t>- Пессимизм</a:t>
            </a:r>
            <a:endParaRPr lang="ru-RU" sz="28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915816" y="5013176"/>
            <a:ext cx="5040560" cy="144016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Плюсы и минусы меланхолика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505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07704" y="4941168"/>
            <a:ext cx="6830144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Совместимость темпераментов в семье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214759386"/>
              </p:ext>
            </p:extLst>
          </p:nvPr>
        </p:nvGraphicFramePr>
        <p:xfrm>
          <a:off x="539552" y="404664"/>
          <a:ext cx="8208912" cy="4070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294"/>
                <a:gridCol w="1548852"/>
                <a:gridCol w="1471408"/>
                <a:gridCol w="1626294"/>
                <a:gridCol w="1936064"/>
              </a:tblGrid>
              <a:tr h="4485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САНГВИНИК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ХОЛЕРИК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ФЛЕГМАТИК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baseline="0" dirty="0" smtClean="0"/>
                        <a:t>МЕЛАНХОЛИК</a:t>
                      </a:r>
                      <a:endParaRPr lang="ru-RU" sz="1600" b="1" dirty="0"/>
                    </a:p>
                  </a:txBody>
                  <a:tcPr/>
                </a:tc>
              </a:tr>
              <a:tr h="723542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САНГВИНИК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r>
                        <a:rPr lang="en-US" sz="4400" dirty="0" smtClean="0"/>
                        <a:t>/-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r>
                        <a:rPr lang="en-US" sz="4400" dirty="0" smtClean="0"/>
                        <a:t>/-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endParaRPr lang="ru-RU" sz="4400" dirty="0"/>
                    </a:p>
                  </a:txBody>
                  <a:tcPr/>
                </a:tc>
              </a:tr>
              <a:tr h="87106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ХОЛЕРИК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r>
                        <a:rPr lang="en-US" sz="4400" dirty="0" smtClean="0"/>
                        <a:t>/-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r>
                        <a:rPr lang="en-US" sz="4400" dirty="0" smtClean="0"/>
                        <a:t>/-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smtClean="0"/>
                        <a:t>+</a:t>
                      </a:r>
                      <a:r>
                        <a:rPr lang="en-US" sz="4400" smtClean="0"/>
                        <a:t>/-</a:t>
                      </a:r>
                      <a:endParaRPr lang="ru-RU" sz="4400" dirty="0"/>
                    </a:p>
                  </a:txBody>
                  <a:tcPr/>
                </a:tc>
              </a:tr>
              <a:tr h="95816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ФЛЕГМАТИК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r>
                        <a:rPr lang="en-US" sz="4400" dirty="0" smtClean="0"/>
                        <a:t>/-</a:t>
                      </a:r>
                      <a:endParaRPr lang="ru-RU" sz="4400" dirty="0"/>
                    </a:p>
                  </a:txBody>
                  <a:tcPr/>
                </a:tc>
              </a:tr>
              <a:tr h="1031082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МЕЛАНХОЛИК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r>
                        <a:rPr lang="en-US" sz="4400" dirty="0" smtClean="0"/>
                        <a:t>/-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smtClean="0"/>
                        <a:t>+</a:t>
                      </a:r>
                      <a:r>
                        <a:rPr lang="en-US" sz="4400" smtClean="0"/>
                        <a:t>/-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r>
                        <a:rPr lang="en-US" sz="4400" dirty="0" smtClean="0"/>
                        <a:t>/-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r>
                        <a:rPr lang="en-US" sz="4400" dirty="0" smtClean="0"/>
                        <a:t>/-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317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63688" y="4581128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 smtClean="0"/>
              <a:t>Любимая эмоция людей с разными темпераментами</a:t>
            </a:r>
            <a:endParaRPr lang="ru-RU" sz="32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1115616" y="548680"/>
            <a:ext cx="6741368" cy="42484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b="1" dirty="0" smtClean="0"/>
              <a:t>Сангвиник</a:t>
            </a:r>
            <a:r>
              <a:rPr lang="ru-RU" sz="3600" dirty="0" smtClean="0"/>
              <a:t> – радость, веселье</a:t>
            </a:r>
          </a:p>
          <a:p>
            <a:pPr marL="45720" indent="0">
              <a:buNone/>
            </a:pPr>
            <a:r>
              <a:rPr lang="ru-RU" sz="3600" b="1" dirty="0" smtClean="0"/>
              <a:t>Холерик</a:t>
            </a:r>
            <a:r>
              <a:rPr lang="ru-RU" sz="3600" dirty="0" smtClean="0"/>
              <a:t> – раздражение, злость, </a:t>
            </a:r>
            <a:r>
              <a:rPr lang="ru-RU" sz="3600" dirty="0"/>
              <a:t>а</a:t>
            </a:r>
            <a:r>
              <a:rPr lang="ru-RU" sz="3600" dirty="0" smtClean="0"/>
              <a:t>грессия</a:t>
            </a:r>
          </a:p>
          <a:p>
            <a:pPr marL="45720" indent="0">
              <a:buNone/>
            </a:pPr>
            <a:r>
              <a:rPr lang="ru-RU" sz="3600" b="1" dirty="0" smtClean="0"/>
              <a:t>Флегматик</a:t>
            </a:r>
            <a:r>
              <a:rPr lang="ru-RU" sz="3600" dirty="0" smtClean="0"/>
              <a:t> – не выражено</a:t>
            </a:r>
          </a:p>
          <a:p>
            <a:pPr marL="45720" indent="0">
              <a:buNone/>
            </a:pPr>
            <a:r>
              <a:rPr lang="ru-RU" sz="3600" b="1" dirty="0" smtClean="0"/>
              <a:t>Флегматик </a:t>
            </a:r>
            <a:r>
              <a:rPr lang="ru-RU" sz="3600" dirty="0" smtClean="0"/>
              <a:t>- грусть, печаль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49784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7" y="5013176"/>
            <a:ext cx="7190184" cy="1440160"/>
          </a:xfrm>
        </p:spPr>
        <p:txBody>
          <a:bodyPr/>
          <a:lstStyle/>
          <a:p>
            <a:pPr algn="l">
              <a:buNone/>
            </a:pPr>
            <a:r>
              <a:rPr lang="ru-RU" sz="3200" dirty="0" smtClean="0"/>
              <a:t>Особенности проявления темперамента у дошкольников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827584" y="-99392"/>
            <a:ext cx="7200800" cy="4968552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endParaRPr lang="ru-RU" sz="2800" dirty="0" smtClean="0"/>
          </a:p>
          <a:p>
            <a:pPr algn="just">
              <a:buFont typeface="Wingdings" pitchFamily="2" charset="2"/>
              <a:buChar char="q"/>
            </a:pPr>
            <a:r>
              <a:rPr lang="ru-RU" sz="32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слабость </a:t>
            </a:r>
          </a:p>
          <a:p>
            <a:pPr marL="45720" indent="0" algn="just">
              <a:buNone/>
            </a:pPr>
            <a:endParaRPr lang="ru-RU" sz="3200" b="1" i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2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неуравновешенность возбудительного и тормозного процессов</a:t>
            </a:r>
          </a:p>
          <a:p>
            <a:pPr marL="45720" indent="0" algn="just">
              <a:buNone/>
            </a:pPr>
            <a:endParaRPr lang="ru-RU" sz="3200" b="1" i="1" u="sng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2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высокая чувствительность</a:t>
            </a:r>
          </a:p>
          <a:p>
            <a:pPr marL="45720" indent="0" algn="just">
              <a:buNone/>
            </a:pPr>
            <a:endParaRPr lang="ru-RU" sz="1800" i="1" u="sng" dirty="0"/>
          </a:p>
          <a:p>
            <a:pPr marL="45720" indent="0" algn="just">
              <a:buNone/>
            </a:pPr>
            <a:endParaRPr lang="ru-RU" sz="1800" i="1" u="sng" dirty="0" smtClean="0"/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3289" y="5157192"/>
            <a:ext cx="6512511" cy="1008112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 smtClean="0"/>
              <a:t>Темперамент ребенка дошкольного возраста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06408" y="332656"/>
            <a:ext cx="8964488" cy="72008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озникновение свойств темперамента </a:t>
            </a:r>
          </a:p>
          <a:p>
            <a:pPr marL="45720" indent="0"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разном возрасте</a:t>
            </a:r>
          </a:p>
          <a:p>
            <a:pPr marL="45720" indent="0">
              <a:buNone/>
            </a:pPr>
            <a:r>
              <a:rPr lang="ru-RU" sz="1600" dirty="0" smtClean="0"/>
              <a:t> </a:t>
            </a:r>
            <a:endParaRPr lang="ru-RU" sz="1400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4145752" y="3795512"/>
            <a:ext cx="720080" cy="477764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120030"/>
              </p:ext>
            </p:extLst>
          </p:nvPr>
        </p:nvGraphicFramePr>
        <p:xfrm>
          <a:off x="107504" y="1628800"/>
          <a:ext cx="8928992" cy="30243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0440"/>
                <a:gridCol w="4968552"/>
              </a:tblGrid>
              <a:tr h="1111369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в первые месяцы жизни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тревожность (повышенная возбудимость, страх) </a:t>
                      </a:r>
                      <a:endParaRPr lang="ru-RU" sz="2000" dirty="0"/>
                    </a:p>
                  </a:txBody>
                  <a:tcPr/>
                </a:tc>
              </a:tr>
              <a:tr h="956484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Начала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2-го года жизни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импульсивность</a:t>
                      </a:r>
                      <a:endParaRPr lang="ru-RU" sz="2000" dirty="0"/>
                    </a:p>
                  </a:txBody>
                  <a:tcPr/>
                </a:tc>
              </a:tr>
              <a:tr h="956484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в 2,5 года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/>
                        <a:t>агрессивность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трелка вправо 6"/>
          <p:cNvSpPr/>
          <p:nvPr/>
        </p:nvSpPr>
        <p:spPr>
          <a:xfrm>
            <a:off x="4145752" y="2814072"/>
            <a:ext cx="720080" cy="432048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052000" y="1692072"/>
            <a:ext cx="720080" cy="432048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614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3289" y="5877272"/>
            <a:ext cx="6512511" cy="648072"/>
          </a:xfrm>
        </p:spPr>
        <p:txBody>
          <a:bodyPr/>
          <a:lstStyle/>
          <a:p>
            <a:pPr algn="l">
              <a:buNone/>
            </a:pPr>
            <a:r>
              <a:rPr lang="ru-RU" sz="2800" dirty="0" smtClean="0"/>
              <a:t>Особенности холерика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3131840" y="116632"/>
            <a:ext cx="5699680" cy="38884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Все реакции холерика носят ярко выраженный характер: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просто смех, а хохот, не сердится, а приходит в ярость.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У детей этого типа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выразительная мимика лица, резкие прерывистые жесты, быстрая громкая речь</a:t>
            </a:r>
            <a:r>
              <a:rPr lang="ru-RU" sz="1600" dirty="0" smtClean="0">
                <a:solidFill>
                  <a:schemeClr val="tx1"/>
                </a:solidFill>
              </a:rPr>
              <a:t>, всё поведение отличается выраженной направленностью – ребёнок стремится воздействовать на то, что видит, переделать окружающую обстановку в соответствии со своими потребностями, желаниями. При этом проявляет завидную энергию и упорство.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512" y="4077072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Ребёнок такого типа за редким исключением,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подвижен и деятелен, без конца что-то выдумывает 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изобретает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     </a:t>
            </a:r>
            <a:r>
              <a:rPr lang="ru-RU" sz="1600" dirty="0"/>
              <a:t>В коллективе с такими детьми особенно трудно: они излишне подвижны, вспыльчивы,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трудом подчиняются установленным правилам</a:t>
            </a:r>
            <a:r>
              <a:rPr lang="ru-RU" sz="1600" dirty="0"/>
              <a:t>, конфликтуют из–за игрушек, правил игры, обижаются на замечания взрослых.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404664"/>
            <a:ext cx="2880320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5889586"/>
            <a:ext cx="6512511" cy="720080"/>
          </a:xfrm>
        </p:spPr>
        <p:txBody>
          <a:bodyPr/>
          <a:lstStyle/>
          <a:p>
            <a:pPr algn="l">
              <a:buNone/>
            </a:pPr>
            <a:r>
              <a:rPr lang="ru-RU" sz="2800" dirty="0" smtClean="0"/>
              <a:t>Особенности флегматика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5400600" cy="38884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Все реакции детей имеют лёгкий характер: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смеются не громко, плачут тихо, мимика слабо выражена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600" dirty="0" smtClean="0">
                <a:solidFill>
                  <a:schemeClr val="tx1"/>
                </a:solidFill>
              </a:rPr>
              <a:t>нет лишних движений, жестов. Речь особая: неповоротливая, с паузами не только между предложениями, но и между словами. 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</a:rPr>
              <a:t>Таким детям трудно быстро реагировать на любые воздействия. Поэтому между вопросами к ребёнку и его ответом следует пауза. А прежде чем начать действовать, детям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нужен период «раскачки».</a:t>
            </a:r>
            <a:r>
              <a:rPr lang="ru-RU" sz="1600" dirty="0" smtClean="0">
                <a:solidFill>
                  <a:schemeClr val="tx1"/>
                </a:solidFill>
              </a:rPr>
              <a:t> </a:t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6464" y="378904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Приступив к деятельности, флегматик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способен длительное время им заниматься</a:t>
            </a:r>
            <a:r>
              <a:rPr lang="ru-RU" sz="1600" dirty="0"/>
              <a:t>, не уставая от однообразия и повторяющихся действий. Внезапно прекратить то, что начал ребёнок – трудно. </a:t>
            </a:r>
          </a:p>
          <a:p>
            <a:r>
              <a:rPr lang="ru-RU" sz="1600" dirty="0" smtClean="0"/>
              <a:t>Поведение </a:t>
            </a:r>
            <a:r>
              <a:rPr lang="ru-RU" sz="1600" dirty="0"/>
              <a:t>ребёнка – флегматика отличается устойчивостью,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его трудно вывести из себя</a:t>
            </a:r>
            <a:r>
              <a:rPr lang="ru-RU" sz="1600" dirty="0"/>
              <a:t>. Привычки, навыки формируются долго, но, сформировавшись, становятся прочными. Всё новое ребёнок этого типа темперамента воспринимает не сразу.</a:t>
            </a:r>
            <a:br>
              <a:rPr lang="ru-RU" sz="1600" dirty="0"/>
            </a:br>
            <a:endParaRPr lang="ru-RU" sz="1600" dirty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260648"/>
            <a:ext cx="3096344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15816" y="6165304"/>
            <a:ext cx="4824536" cy="504055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сангвиника</a:t>
            </a:r>
            <a:endParaRPr lang="ru-RU" sz="2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005064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Дети этого типа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легко вступают в контакт </a:t>
            </a:r>
            <a:r>
              <a:rPr lang="ru-RU" sz="1600" dirty="0"/>
              <a:t>с другими детьми, быстро находят товарищей в любой обстановке, причём могут руководить и подчиняться. Сангвиники живо откликаются на всё, что видят и слышат. </a:t>
            </a:r>
            <a:r>
              <a:rPr lang="ru-RU" sz="1600" dirty="0" smtClean="0"/>
              <a:t>Могут </a:t>
            </a:r>
            <a:r>
              <a:rPr lang="ru-RU" sz="1600" dirty="0"/>
              <a:t>одновременно интересоваться самыми разными явлениями. </a:t>
            </a:r>
            <a:br>
              <a:rPr lang="ru-RU" sz="1600" dirty="0"/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Общительность, покладистость, жизнерадостность </a:t>
            </a:r>
            <a:r>
              <a:rPr lang="ru-RU" sz="1600" dirty="0"/>
              <a:t>детей располагает к ним </a:t>
            </a:r>
            <a:r>
              <a:rPr lang="ru-RU" sz="1600" dirty="0" smtClean="0"/>
              <a:t>взрослых. Нервная </a:t>
            </a:r>
            <a:r>
              <a:rPr lang="ru-RU" sz="1600" dirty="0"/>
              <a:t>система сангвиника отличается податливостью, пластичностью, он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способен быстро переключаться с одного занятия на другое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32" y="116632"/>
            <a:ext cx="58375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Ребёнок спокойного типа  с сильной, подвижной, уравновешенной нервной  системой. Внешне они похожи на детей холериков тем,  что активны, имеют живую мимику, пользуются жестами,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говорят быстро и громко</a:t>
            </a:r>
            <a:r>
              <a:rPr lang="ru-RU" sz="1600" dirty="0"/>
              <a:t>. Но всё же и во внешнем поведении сангвиников есть то, что отличает их от холериков: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мимика спокойнее, движения не резкие, поведение ровное, спокойное</a:t>
            </a:r>
            <a:r>
              <a:rPr lang="ru-RU" sz="1600" dirty="0"/>
              <a:t>, жизнерадостное, без резких переходов, свойственных холерикам. Особенность сангвиников – их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лёгкая приспособляемость к любым условиям</a:t>
            </a:r>
            <a:r>
              <a:rPr lang="ru-RU" sz="1600" dirty="0"/>
              <a:t>. Ребёнок охотно выполняет установленный распорядок </a:t>
            </a:r>
            <a:r>
              <a:rPr lang="ru-RU" sz="1600" dirty="0" smtClean="0"/>
              <a:t>дня. </a:t>
            </a:r>
            <a:endParaRPr lang="ru-RU" sz="16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332656"/>
            <a:ext cx="2808312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365104"/>
            <a:ext cx="6872551" cy="1150064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4 </a:t>
            </a:r>
            <a:r>
              <a:rPr lang="ru-RU" sz="2800" dirty="0">
                <a:solidFill>
                  <a:srgbClr val="FF0000"/>
                </a:solidFill>
              </a:rPr>
              <a:t>типа темперамента по </a:t>
            </a:r>
            <a:r>
              <a:rPr lang="ru-RU" sz="2800" dirty="0" smtClean="0">
                <a:solidFill>
                  <a:srgbClr val="FF0000"/>
                </a:solidFill>
              </a:rPr>
              <a:t>Гиппократу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- </a:t>
            </a:r>
            <a:r>
              <a:rPr lang="ru-RU" sz="2800" dirty="0">
                <a:solidFill>
                  <a:srgbClr val="FF0000"/>
                </a:solidFill>
              </a:rPr>
              <a:t>сангвиник, флегматик</a:t>
            </a:r>
            <a:r>
              <a:rPr lang="ru-RU" sz="2800" dirty="0" smtClean="0">
                <a:solidFill>
                  <a:srgbClr val="FF0000"/>
                </a:solidFill>
              </a:rPr>
              <a:t>,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-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холерик, </a:t>
            </a:r>
            <a:r>
              <a:rPr lang="ru-RU" sz="2800" dirty="0" smtClean="0">
                <a:solidFill>
                  <a:srgbClr val="FF0000"/>
                </a:solidFill>
              </a:rPr>
              <a:t>  меланхолик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92696"/>
            <a:ext cx="8424936" cy="38164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Понятие «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Темперамент</a:t>
            </a:r>
            <a:r>
              <a:rPr lang="ru-RU" dirty="0" smtClean="0"/>
              <a:t>» ввел в 4 веке до н.э. древнегреческий ученый, врач Гиппократ.</a:t>
            </a:r>
          </a:p>
          <a:p>
            <a:pPr marL="45720" indent="0">
              <a:buNone/>
            </a:pPr>
            <a:r>
              <a:rPr lang="ru-RU" dirty="0" smtClean="0"/>
              <a:t>Он заметил, что в одной и той же ситуации люди ведут себя по-разному и назвал причину такого поведения – преобладание разных жидкостей в организме человека (сангва-кровь; флегма-лимфа; холи-желчь; меланхоли-черная желчь.</a:t>
            </a:r>
          </a:p>
          <a:p>
            <a:pPr marL="45720" indent="0">
              <a:buNone/>
            </a:pPr>
            <a:r>
              <a:rPr lang="ru-RU" dirty="0" smtClean="0"/>
              <a:t>Темперамент (греч.) – соотношение частей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995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9441" y="6164146"/>
            <a:ext cx="2448272" cy="648072"/>
          </a:xfrm>
        </p:spPr>
        <p:txBody>
          <a:bodyPr/>
          <a:lstStyle/>
          <a:p>
            <a:pPr algn="l">
              <a:buNone/>
            </a:pPr>
            <a:r>
              <a:rPr lang="ru-RU" sz="2800" dirty="0" smtClean="0"/>
              <a:t>Меланхолик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5868144" cy="309634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тличаются повышенной чуткостью, ранимостью</a:t>
            </a:r>
            <a:r>
              <a:rPr lang="ru-RU" sz="1600" dirty="0" smtClean="0">
                <a:solidFill>
                  <a:schemeClr val="tx1"/>
                </a:solidFill>
              </a:rPr>
              <a:t>. Быстро наступает утомление нервных клеток, слабые процессы возбуждения и торможения.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Меланхолик – это тип ребёнка, о котором говорят, что его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«не видно, не слышно»</a:t>
            </a:r>
            <a:r>
              <a:rPr lang="ru-RU" sz="1600" dirty="0" smtClean="0">
                <a:solidFill>
                  <a:schemeClr val="tx1"/>
                </a:solidFill>
              </a:rPr>
              <a:t>. Он  не кричит, а попискивает, не смеётся, а улыбается, не просит, а жалобно взирает на желаемое, малоактивен, предпочитает спокойную деятельность, не требующую движений. Он </a:t>
            </a: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склонен к играм в одиночестве</a:t>
            </a:r>
            <a:r>
              <a:rPr lang="ru-RU" sz="1600" dirty="0" smtClean="0">
                <a:solidFill>
                  <a:schemeClr val="tx1"/>
                </a:solidFill>
              </a:rPr>
              <a:t>, или с товарищем, которого хорошо знает. Чувства меланхолика глубокие, длительные, но внешне почти не выражаются, что иногда вводит взрослых в заблуждения.</a:t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16" y="4149080"/>
            <a:ext cx="9144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Поскольку нервная система не выдерживает длительных раздражителей,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 быстро устают от шума</a:t>
            </a:r>
            <a:r>
              <a:rPr lang="ru-RU" sz="1600" dirty="0"/>
              <a:t>, новых людей, от замечаний. </a:t>
            </a:r>
            <a:r>
              <a:rPr lang="ru-RU" sz="1600" dirty="0" smtClean="0"/>
              <a:t>В </a:t>
            </a:r>
            <a:r>
              <a:rPr lang="ru-RU" sz="1600" dirty="0"/>
              <a:t>то же время они имеют свойства: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чуткость, устойчивость интересов, привязанностей,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привычек. </a:t>
            </a:r>
            <a:r>
              <a:rPr lang="ru-RU" sz="1600" dirty="0" smtClean="0"/>
              <a:t>Дети </a:t>
            </a:r>
            <a:r>
              <a:rPr lang="ru-RU" sz="1600" dirty="0"/>
              <a:t>с большими трудностями входят в коллектив, долго не могут привыкнуть к режиму дня в детском саду, плачут, отказываются от игр, занятий. Бывает, что вообще длительное время, не отвечают на вопросы взрослых и детей в учреждении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33577" y="260648"/>
            <a:ext cx="2986895" cy="36004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640960" cy="518457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1.</a:t>
            </a:r>
            <a:r>
              <a:rPr lang="ru-RU" dirty="0" smtClean="0"/>
              <a:t>   </a:t>
            </a:r>
            <a:r>
              <a:rPr lang="ru-RU" sz="3400" b="1" u="sng" dirty="0" smtClean="0"/>
              <a:t> Если у ребёнка преобладают черты сангвинического темперамента, то:</a:t>
            </a:r>
          </a:p>
          <a:p>
            <a:endParaRPr lang="ru-RU" sz="2900" u="sng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900" dirty="0" smtClean="0">
                <a:solidFill>
                  <a:schemeClr val="tx1"/>
                </a:solidFill>
              </a:rPr>
              <a:t>     </a:t>
            </a:r>
            <a:r>
              <a:rPr lang="ru-RU" sz="2600" dirty="0" smtClean="0">
                <a:solidFill>
                  <a:schemeClr val="tx1"/>
                </a:solidFill>
              </a:rPr>
              <a:t>Важно проявление строгости, требовательности к ребёнку, контроль его действий и поступков;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</a:rPr>
              <a:t>     Не допускать снисходительности к мелким нарушениям со стороны ребёнка;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</a:rPr>
              <a:t>  Необходимо добиваться, чтобы начатое дело доводилось до конца с хорошим качеством;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</a:rPr>
              <a:t> Предложить ребёнку переделать заново небрежно выполненную работу. Главное – показать ребёнку конечный результат добросовестных действий;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</a:rPr>
              <a:t>     Важно сформировать у ребёнка устойчивые интересы. Не допускать частой смены деятельности;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600" dirty="0" smtClean="0">
                <a:solidFill>
                  <a:schemeClr val="tx1"/>
                </a:solidFill>
              </a:rPr>
              <a:t>  Формировать у ребёнка чувство товарищества, стремиться к тому, чтобы складывались прочные, устойчивые отношения.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175351" cy="1512168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Рекомендации по воспитанию детей разных темпераментов</a:t>
            </a: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5733256"/>
            <a:ext cx="6512511" cy="7920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Родителям холериков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8784976" cy="338437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u="sng" dirty="0" smtClean="0">
                <a:solidFill>
                  <a:schemeClr val="tx1"/>
                </a:solidFill>
              </a:rPr>
              <a:t>Если у ребёнка преобладают черты холерического темперамента, то: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    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/>
              <a:t>     </a:t>
            </a:r>
            <a:r>
              <a:rPr lang="ru-RU" sz="1600" dirty="0" smtClean="0">
                <a:solidFill>
                  <a:schemeClr val="tx1"/>
                </a:solidFill>
              </a:rPr>
              <a:t>Не препятствовать проявлению активности ребёнка;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    Энергию ребёнка следует использовать в разных видах деятельности;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    Нельзя применять окрики, угрозы. Лучше говорить с ребёнком спокойно, тихим голосом, но требовательно, без уговоров;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     Ограничить всё, что возбуждает нервную систему ребёнка: кино, телевидение, чтение – всё должно быть в меру. За два часа до сна использовать спокойные игры и занятия;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     Нельзя применять наказания связанные с лишением подвижности;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     Необходимо развивать у ребёнка сосредоточенное внимание.  Используйте настольные игры, конструктор, рисование, лепка.  Все эти виды деятельности  требуют усидчивости;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      Воспитывать у ребёнка умение управлять собой. Используйте игры с внезапными остановками, игры с командами;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     Учите правилам общения: говорить спокойно, не перебивать говорящего, считаться с чужими мнениями, просить, а не требовать;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     Необходимо строго соблюдать режим дня.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5877272"/>
            <a:ext cx="4597559" cy="648072"/>
          </a:xfrm>
        </p:spPr>
        <p:txBody>
          <a:bodyPr/>
          <a:lstStyle/>
          <a:p>
            <a:pPr algn="l">
              <a:buNone/>
            </a:pPr>
            <a:r>
              <a:rPr lang="ru-RU" sz="2800" dirty="0" smtClean="0"/>
              <a:t>Родителям флегматиков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640960" cy="5616624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ru-RU" sz="9600" b="1" u="sng" dirty="0" smtClean="0">
                <a:solidFill>
                  <a:schemeClr val="tx1"/>
                </a:solidFill>
              </a:rPr>
              <a:t>Если у ребёнка преобладают черты флегматического темперамента, то:</a:t>
            </a:r>
          </a:p>
          <a:p>
            <a:pPr marL="45720" indent="0">
              <a:buNone/>
            </a:pPr>
            <a:endParaRPr lang="ru-RU" sz="9600" b="1" u="sng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3800" u="sng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6400" dirty="0">
                <a:solidFill>
                  <a:schemeClr val="tx1"/>
                </a:solidFill>
              </a:rPr>
              <a:t> </a:t>
            </a:r>
            <a:r>
              <a:rPr lang="ru-RU" sz="6400" dirty="0" smtClean="0">
                <a:solidFill>
                  <a:schemeClr val="tx1"/>
                </a:solidFill>
              </a:rPr>
              <a:t>    </a:t>
            </a:r>
            <a:r>
              <a:rPr lang="ru-RU" sz="6800" dirty="0" smtClean="0">
                <a:solidFill>
                  <a:schemeClr val="tx1"/>
                </a:solidFill>
              </a:rPr>
              <a:t>Нельзя применять окрики, угрозы – это оказывает тормозящее влияние на нервную систему ребёнка;</a:t>
            </a:r>
          </a:p>
          <a:p>
            <a:pPr>
              <a:buFont typeface="Wingdings" pitchFamily="2" charset="2"/>
              <a:buChar char="q"/>
            </a:pPr>
            <a:r>
              <a:rPr lang="ru-RU" sz="6800" dirty="0" smtClean="0">
                <a:solidFill>
                  <a:schemeClr val="tx1"/>
                </a:solidFill>
              </a:rPr>
              <a:t>     Не следует отстранять ребёнка от той деятельности, которая требует приложения усилий;</a:t>
            </a:r>
          </a:p>
          <a:p>
            <a:pPr>
              <a:buFont typeface="Wingdings" pitchFamily="2" charset="2"/>
              <a:buChar char="q"/>
            </a:pPr>
            <a:r>
              <a:rPr lang="ru-RU" sz="6800" dirty="0" smtClean="0">
                <a:solidFill>
                  <a:schemeClr val="tx1"/>
                </a:solidFill>
              </a:rPr>
              <a:t>     Нельзя торопить ребёнка;</a:t>
            </a:r>
          </a:p>
          <a:p>
            <a:pPr>
              <a:buFont typeface="Wingdings" pitchFamily="2" charset="2"/>
              <a:buChar char="q"/>
            </a:pPr>
            <a:r>
              <a:rPr lang="ru-RU" sz="6800" dirty="0" smtClean="0">
                <a:solidFill>
                  <a:schemeClr val="tx1"/>
                </a:solidFill>
              </a:rPr>
              <a:t>     Следует чаще хвалить его за скорые действия;</a:t>
            </a:r>
          </a:p>
          <a:p>
            <a:pPr>
              <a:buFont typeface="Wingdings" pitchFamily="2" charset="2"/>
              <a:buChar char="q"/>
            </a:pPr>
            <a:r>
              <a:rPr lang="ru-RU" sz="6800" dirty="0" smtClean="0">
                <a:solidFill>
                  <a:schemeClr val="tx1"/>
                </a:solidFill>
              </a:rPr>
              <a:t>     Необходимо ставить ребёнка в условия, когда необходимы быстрые действия. Полезны игры соревновательного характера;</a:t>
            </a:r>
          </a:p>
          <a:p>
            <a:pPr>
              <a:buFont typeface="Wingdings" pitchFamily="2" charset="2"/>
              <a:buChar char="q"/>
            </a:pPr>
            <a:r>
              <a:rPr lang="ru-RU" sz="6800" dirty="0" smtClean="0">
                <a:solidFill>
                  <a:schemeClr val="tx1"/>
                </a:solidFill>
              </a:rPr>
              <a:t>     Следует побуждать ребёнка к движениям;</a:t>
            </a:r>
          </a:p>
          <a:p>
            <a:pPr>
              <a:buFont typeface="Wingdings" pitchFamily="2" charset="2"/>
              <a:buChar char="q"/>
            </a:pPr>
            <a:r>
              <a:rPr lang="ru-RU" sz="6800" dirty="0" smtClean="0">
                <a:solidFill>
                  <a:schemeClr val="tx1"/>
                </a:solidFill>
              </a:rPr>
              <a:t>     Побуждать ребёнка к игре, труду, конструированию, рисованию – всё это активизирует ребёнка;</a:t>
            </a:r>
          </a:p>
          <a:p>
            <a:pPr>
              <a:buFont typeface="Wingdings" pitchFamily="2" charset="2"/>
              <a:buChar char="q"/>
            </a:pPr>
            <a:r>
              <a:rPr lang="ru-RU" sz="6800" dirty="0" smtClean="0">
                <a:solidFill>
                  <a:schemeClr val="tx1"/>
                </a:solidFill>
              </a:rPr>
              <a:t>     Нельзя резко обрывать ребёнка. Необходимо предупредить его за несколько минут о смене вида деятельности;</a:t>
            </a:r>
          </a:p>
          <a:p>
            <a:pPr>
              <a:buFont typeface="Wingdings" pitchFamily="2" charset="2"/>
              <a:buChar char="q"/>
            </a:pPr>
            <a:r>
              <a:rPr lang="ru-RU" sz="6800" dirty="0" smtClean="0">
                <a:solidFill>
                  <a:schemeClr val="tx1"/>
                </a:solidFill>
              </a:rPr>
              <a:t>     Привлекать ребёнка к деятельности в коллективе.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endParaRPr lang="ru-RU" sz="29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5733256"/>
            <a:ext cx="4794935" cy="792088"/>
          </a:xfrm>
        </p:spPr>
        <p:txBody>
          <a:bodyPr/>
          <a:lstStyle/>
          <a:p>
            <a:pPr algn="l">
              <a:buNone/>
            </a:pPr>
            <a:r>
              <a:rPr lang="ru-RU" sz="2800" dirty="0" smtClean="0"/>
              <a:t>Родителям меланхоликов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568952" cy="5544616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ru-RU" sz="4400" b="1" u="sng" dirty="0" smtClean="0">
                <a:solidFill>
                  <a:schemeClr val="tx1"/>
                </a:solidFill>
              </a:rPr>
              <a:t>Если у ребёнка преобладают черты флегматического темперамента, то:</a:t>
            </a:r>
          </a:p>
          <a:p>
            <a:pPr marL="45720" indent="0">
              <a:buNone/>
            </a:pPr>
            <a:endParaRPr lang="ru-RU" sz="2300" u="sng" dirty="0" smtClean="0"/>
          </a:p>
          <a:p>
            <a:pPr>
              <a:buFont typeface="Wingdings" pitchFamily="2" charset="2"/>
              <a:buChar char="q"/>
            </a:pPr>
            <a:r>
              <a:rPr lang="ru-RU" sz="3300" dirty="0" smtClean="0">
                <a:solidFill>
                  <a:schemeClr val="tx1"/>
                </a:solidFill>
              </a:rPr>
              <a:t>Нужно ограничивать шум, новые знакомства, количество игрушек, но в тоже время приучать ребёнка не бояться небольшого шума, спокойно, без тревоги относиться к новому человеку;</a:t>
            </a:r>
          </a:p>
          <a:p>
            <a:pPr>
              <a:buFont typeface="Wingdings" pitchFamily="2" charset="2"/>
              <a:buChar char="q"/>
            </a:pPr>
            <a:r>
              <a:rPr lang="ru-RU" sz="3300" dirty="0" smtClean="0">
                <a:solidFill>
                  <a:schemeClr val="tx1"/>
                </a:solidFill>
              </a:rPr>
              <a:t>      Прежде, чем отвести ребёнка в детский сад, необходимо вместе с ним пойти туда «в гости», чтобы он постепенно привыкал;</a:t>
            </a:r>
          </a:p>
          <a:p>
            <a:pPr>
              <a:buFont typeface="Wingdings" pitchFamily="2" charset="2"/>
              <a:buChar char="q"/>
            </a:pPr>
            <a:r>
              <a:rPr lang="ru-RU" sz="3300" dirty="0" smtClean="0">
                <a:solidFill>
                  <a:schemeClr val="tx1"/>
                </a:solidFill>
              </a:rPr>
              <a:t>      Нельзя превышать голос на ребёнка, проявлять к нему чрезмерную требовательность, наказывать, подчёркивать его недостатки.</a:t>
            </a:r>
          </a:p>
          <a:p>
            <a:pPr>
              <a:buFont typeface="Wingdings" pitchFamily="2" charset="2"/>
              <a:buChar char="q"/>
            </a:pPr>
            <a:r>
              <a:rPr lang="ru-RU" sz="3300" dirty="0" smtClean="0">
                <a:solidFill>
                  <a:schemeClr val="tx1"/>
                </a:solidFill>
              </a:rPr>
              <a:t>      Говорить с ребёнком необходимо мягко и уверенно. Дети с таким темпераментом отличаются внушаемостью;</a:t>
            </a:r>
          </a:p>
          <a:p>
            <a:pPr>
              <a:buFont typeface="Wingdings" pitchFamily="2" charset="2"/>
              <a:buChar char="q"/>
            </a:pPr>
            <a:r>
              <a:rPr lang="ru-RU" sz="3300" dirty="0" smtClean="0">
                <a:solidFill>
                  <a:schemeClr val="tx1"/>
                </a:solidFill>
              </a:rPr>
              <a:t>      Ребёнку полезно заниматься спортом;</a:t>
            </a:r>
          </a:p>
          <a:p>
            <a:pPr>
              <a:buFont typeface="Wingdings" pitchFamily="2" charset="2"/>
              <a:buChar char="q"/>
            </a:pPr>
            <a:r>
              <a:rPr lang="ru-RU" sz="3300" dirty="0" smtClean="0">
                <a:solidFill>
                  <a:schemeClr val="tx1"/>
                </a:solidFill>
              </a:rPr>
              <a:t>      Необходимо разнообразить жизнь ребёнка: ходить с ним в гости, на детскую площадку, в парк;</a:t>
            </a:r>
          </a:p>
          <a:p>
            <a:pPr>
              <a:buFont typeface="Wingdings" pitchFamily="2" charset="2"/>
              <a:buChar char="q"/>
            </a:pPr>
            <a:r>
              <a:rPr lang="ru-RU" sz="3300" dirty="0" smtClean="0">
                <a:solidFill>
                  <a:schemeClr val="tx1"/>
                </a:solidFill>
              </a:rPr>
              <a:t>      Нужно привлекать ребёнка к совместному труду с взрослыми;</a:t>
            </a:r>
          </a:p>
          <a:p>
            <a:pPr>
              <a:buFont typeface="Wingdings" pitchFamily="2" charset="2"/>
              <a:buChar char="q"/>
            </a:pPr>
            <a:r>
              <a:rPr lang="ru-RU" sz="3300" dirty="0" smtClean="0">
                <a:solidFill>
                  <a:schemeClr val="tx1"/>
                </a:solidFill>
              </a:rPr>
              <a:t>       Необходимо поддерживать у ребёнка положительные эмоции, проявлять по отношению к нему доброжелательность и чуткость.</a:t>
            </a:r>
            <a:endParaRPr lang="ru-RU" sz="3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96944" cy="59766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Темперамент- врожденные особенности работы нервной системы человека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effectLst/>
              </a:rPr>
              <a:t> </a:t>
            </a:r>
            <a:r>
              <a:rPr lang="ru-RU" sz="1400" dirty="0" smtClean="0">
                <a:effectLst/>
              </a:rPr>
              <a:t>(тип </a:t>
            </a:r>
            <a:r>
              <a:rPr lang="ru-RU" sz="1400" dirty="0">
                <a:effectLst/>
              </a:rPr>
              <a:t>высшей нервной </a:t>
            </a:r>
            <a:r>
              <a:rPr lang="ru-RU" sz="1400" dirty="0" smtClean="0">
                <a:effectLst/>
              </a:rPr>
              <a:t>деятельности -  физиологическая основа темперамента)</a:t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2400" dirty="0" smtClean="0"/>
              <a:t>Русский ученый И.П. Павлов выделил 2 основных процесса в работе коры головного  мозга – возбуждение (работа) и торможение (отдых).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>3 свойства процессов: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-сила-способность выдерживать нервное напряжение;</a:t>
            </a:r>
            <a:br>
              <a:rPr lang="ru-RU" sz="2400" dirty="0" smtClean="0"/>
            </a:br>
            <a:r>
              <a:rPr lang="ru-RU" sz="2400" dirty="0" smtClean="0"/>
              <a:t>-подвижность- способность обрабатывать поступающую информацию ( быстро, медленно);</a:t>
            </a:r>
            <a:br>
              <a:rPr lang="ru-RU" sz="2400" dirty="0" smtClean="0"/>
            </a:br>
            <a:r>
              <a:rPr lang="ru-RU" sz="2400" dirty="0" smtClean="0"/>
              <a:t>-уравновешенность - способность к регуляции, сдерживанию процессов.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485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80920" cy="5616624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3600" dirty="0" smtClean="0"/>
              <a:t>Сравнение темпераментов по Гиппократу и Павлов</a:t>
            </a:r>
            <a:r>
              <a:rPr lang="ru-RU" sz="3600" dirty="0"/>
              <a:t>у</a:t>
            </a:r>
          </a:p>
        </p:txBody>
      </p:sp>
      <p:sp>
        <p:nvSpPr>
          <p:cNvPr id="4" name="Объек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7602114"/>
              </p:ext>
            </p:extLst>
          </p:nvPr>
        </p:nvGraphicFramePr>
        <p:xfrm>
          <a:off x="179512" y="476673"/>
          <a:ext cx="8640960" cy="4360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3718"/>
                <a:gridCol w="6327242"/>
              </a:tblGrid>
              <a:tr h="130595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Холерик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Сильный (безудержный), неуравновешенный , подвижный</a:t>
                      </a:r>
                      <a:endParaRPr lang="ru-RU" sz="2400" dirty="0"/>
                    </a:p>
                  </a:txBody>
                  <a:tcPr/>
                </a:tc>
              </a:tr>
              <a:tr h="93283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Сангвиник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Сильный,</a:t>
                      </a:r>
                      <a:r>
                        <a:rPr lang="ru-RU" sz="2400" baseline="0" dirty="0" smtClean="0"/>
                        <a:t> уравновешенный, подвижный</a:t>
                      </a:r>
                      <a:endParaRPr lang="ru-RU" sz="2400" dirty="0"/>
                    </a:p>
                  </a:txBody>
                  <a:tcPr/>
                </a:tc>
              </a:tr>
              <a:tr h="93283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Флегматик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Сильный, уравновешенный. инертный</a:t>
                      </a:r>
                      <a:endParaRPr lang="ru-RU" sz="2400" dirty="0"/>
                    </a:p>
                  </a:txBody>
                  <a:tcPr/>
                </a:tc>
              </a:tr>
              <a:tr h="93283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меланхолик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Слабый, уравновешенный\неуравновешенный, подвижный\инертный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757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581128"/>
            <a:ext cx="7406208" cy="1865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Любой темперамент - это сплав какого-либо доминирующего с сопутствующим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548680"/>
            <a:ext cx="8136904" cy="41764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dirty="0" smtClean="0"/>
              <a:t>Г. Айзенк разделил всех людей на эмоционально стабильных и нестабильных, экстравертов и интровертов.</a:t>
            </a:r>
          </a:p>
          <a:p>
            <a:pPr marL="45720" indent="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Экстраверты</a:t>
            </a:r>
            <a:r>
              <a:rPr lang="ru-RU" sz="2400" dirty="0" smtClean="0"/>
              <a:t> - (сангвиники и холерики) общительны, инициативны, разговорчивы, открыты и откровенны.</a:t>
            </a:r>
          </a:p>
          <a:p>
            <a:pPr marL="45720" indent="0" algn="ctr">
              <a:buNone/>
            </a:pPr>
            <a:endParaRPr lang="ru-RU" sz="2400" dirty="0" smtClean="0"/>
          </a:p>
          <a:p>
            <a:pPr marL="45720" indent="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Интроверты</a:t>
            </a:r>
            <a:r>
              <a:rPr lang="ru-RU" sz="2400" dirty="0" smtClean="0"/>
              <a:t> - (флегматики и меланхолики)замкнуты на своих внутренних переживаниях, необщительны, скрытны, плохо адаптируются в группе.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79570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ru-RU" sz="3200" dirty="0" smtClean="0"/>
              <a:t>Психологические различия между экстравертами и интровертами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567957299"/>
              </p:ext>
            </p:extLst>
          </p:nvPr>
        </p:nvGraphicFramePr>
        <p:xfrm>
          <a:off x="539552" y="404664"/>
          <a:ext cx="8064896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004"/>
                <a:gridCol w="2833489"/>
                <a:gridCol w="2995403"/>
              </a:tblGrid>
              <a:tr h="443144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Различия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Экстраверты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Интроверты</a:t>
                      </a:r>
                      <a:endParaRPr lang="ru-RU" dirty="0"/>
                    </a:p>
                  </a:txBody>
                  <a:tcPr/>
                </a:tc>
              </a:tr>
              <a:tr h="937885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Преобладающее настроение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Жизнерадостны, оптимистичны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Печальны, склонны пессимистическим оценкам</a:t>
                      </a:r>
                      <a:endParaRPr lang="ru-RU" dirty="0"/>
                    </a:p>
                  </a:txBody>
                  <a:tcPr/>
                </a:tc>
              </a:tr>
              <a:tr h="656519">
                <a:tc>
                  <a:txBody>
                    <a:bodyPr/>
                    <a:lstStyle/>
                    <a:p>
                      <a:r>
                        <a:rPr lang="ru-RU" dirty="0" smtClean="0"/>
                        <a:t>Типичные эмоции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Склонны к реакциям гнева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Склонны к тревоге</a:t>
                      </a:r>
                      <a:endParaRPr lang="ru-RU" dirty="0"/>
                    </a:p>
                  </a:txBody>
                  <a:tcPr/>
                </a:tc>
              </a:tr>
              <a:tr h="1781981"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принятия решений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Склонны к необдуманным действиям, импульсивны, беззаботны, вспыльчивы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Придумывают и планируют свои действия  заранее, серьезны,</a:t>
                      </a:r>
                      <a:r>
                        <a:rPr lang="ru-RU" baseline="0" dirty="0" smtClean="0"/>
                        <a:t> рассудительны, сдержанны</a:t>
                      </a:r>
                      <a:endParaRPr lang="ru-RU" dirty="0"/>
                    </a:p>
                  </a:txBody>
                  <a:tcPr/>
                </a:tc>
              </a:tr>
              <a:tr h="656519">
                <a:tc>
                  <a:txBody>
                    <a:bodyPr/>
                    <a:lstStyle/>
                    <a:p>
                      <a:r>
                        <a:rPr lang="ru-RU" dirty="0" smtClean="0"/>
                        <a:t>Обучение и память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Быстро запоминают и забывают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Медленно запоминают и забывают</a:t>
                      </a:r>
                      <a:endParaRPr lang="ru-RU" dirty="0"/>
                    </a:p>
                  </a:txBody>
                  <a:tcPr/>
                </a:tc>
              </a:tr>
              <a:tr h="1500616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Работают быстро,</a:t>
                      </a:r>
                      <a:r>
                        <a:rPr lang="ru-RU" baseline="0" dirty="0" smtClean="0"/>
                        <a:t> допускают большое количество ошибок, часто бывают невнимательны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Работают точно и безошибочно, но медленно, бдительны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91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823413146"/>
              </p:ext>
            </p:extLst>
          </p:nvPr>
        </p:nvGraphicFramePr>
        <p:xfrm>
          <a:off x="683568" y="620688"/>
          <a:ext cx="7848872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844"/>
                <a:gridCol w="2707867"/>
                <a:gridCol w="3542161"/>
              </a:tblGrid>
              <a:tr h="1664185"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 общения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Непринужденны в общении, стремятся к контактам,</a:t>
                      </a:r>
                      <a:r>
                        <a:rPr lang="ru-RU" baseline="0" dirty="0" smtClean="0"/>
                        <a:t> склонны к лидерству, имеют много друзей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Стремятся к уединению, имеют мало друзей, предпочитают книги и интернет непосредственному общению с людьми</a:t>
                      </a:r>
                      <a:endParaRPr lang="ru-RU" dirty="0"/>
                    </a:p>
                  </a:txBody>
                  <a:tcPr/>
                </a:tc>
              </a:tr>
              <a:tr h="1664185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к новому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Стремятся к разнообразию, поиску новых впечатлений, любят перемены, склонны к риску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Стремятся к спокойной, упорядоченной жизни, терпеливы к однообразной обстановке</a:t>
                      </a:r>
                      <a:endParaRPr lang="ru-RU" dirty="0"/>
                    </a:p>
                  </a:txBody>
                  <a:tcPr/>
                </a:tc>
              </a:tr>
              <a:tr h="2288254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неблагоприятных обстоятельств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Ограничение свободы, принуждения и запреты, однообразие, одиночество, недостаток внимания со стороны других людей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Неопределенность, неупорядоченность, непостоянство, угроза и опасность, разрыв привязанностей, нарушение привычек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739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68932145"/>
              </p:ext>
            </p:extLst>
          </p:nvPr>
        </p:nvGraphicFramePr>
        <p:xfrm>
          <a:off x="1331640" y="620688"/>
          <a:ext cx="6768752" cy="5592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384376"/>
              </a:tblGrid>
              <a:tr h="30479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    Тревожный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Обидчивый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  грустный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беспокойный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ранимый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агрессивный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            сдержанный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 возбудимый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          пессимистичный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   импульсивный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1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       малообщительный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     оптимистичный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69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  впечатлительный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            поддается  настроению  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94260"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                          МЕЛАНХОЛИК</a:t>
                      </a:r>
                      <a:endParaRPr lang="ru-RU" sz="1400" dirty="0"/>
                    </a:p>
                  </a:txBody>
                  <a:tcPr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                    активный</a:t>
                      </a:r>
                      <a:endParaRPr lang="ru-RU" sz="1400" dirty="0"/>
                    </a:p>
                    <a:p>
                      <a:r>
                        <a:rPr lang="ru-RU" sz="1400" dirty="0" smtClean="0"/>
                        <a:t>ХОЛЕРИК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130">
                <a:tc rowSpan="2"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                           ФЛЕГМАТИК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САНГВИНИК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                      открытый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3523"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трудолюбивый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                    разговорчивый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3523"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  рассудительный  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                беззаботный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4670"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      надежный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             инициативный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3850"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         вдумчивый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        веселый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3032">
                <a:tc rowSpan="2">
                  <a:txBody>
                    <a:bodyPr/>
                    <a:lstStyle/>
                    <a:p>
                      <a:r>
                        <a:rPr lang="ru-RU" sz="1400" baseline="0" dirty="0" smtClean="0"/>
                        <a:t>     </a:t>
                      </a:r>
                      <a:r>
                        <a:rPr lang="ru-RU" sz="1400" dirty="0" smtClean="0"/>
                        <a:t>миролюбивый, несуетливый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5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     уравновешенный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           спокойный, терпеливый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9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Раскованный, общительный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91880" y="1886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НЕСТАБИЛЬНОСТЬ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2849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ИНТРОВЕРТ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328" y="3284984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ЭКСТРАВЕРТ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62184" y="6396568"/>
            <a:ext cx="2205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СТАБИЛЬНОСТЬ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36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0" y="476672"/>
            <a:ext cx="3346704" cy="504056"/>
          </a:xfrm>
        </p:spPr>
        <p:txBody>
          <a:bodyPr/>
          <a:lstStyle/>
          <a:p>
            <a:r>
              <a:rPr lang="ru-RU" dirty="0" smtClean="0"/>
              <a:t>Плюсы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7544" y="1268760"/>
            <a:ext cx="4035607" cy="2874767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-Активность </a:t>
            </a:r>
          </a:p>
          <a:p>
            <a:pPr marL="45720" indent="0">
              <a:buNone/>
            </a:pPr>
            <a:r>
              <a:rPr lang="ru-RU" sz="2800" dirty="0" smtClean="0"/>
              <a:t>-</a:t>
            </a:r>
            <a:r>
              <a:rPr lang="ru-RU" sz="2800" dirty="0"/>
              <a:t>Э</a:t>
            </a:r>
            <a:r>
              <a:rPr lang="ru-RU" sz="2800" dirty="0" smtClean="0"/>
              <a:t>нергичность</a:t>
            </a:r>
          </a:p>
          <a:p>
            <a:pPr>
              <a:buFontTx/>
              <a:buChar char="-"/>
            </a:pPr>
            <a:r>
              <a:rPr lang="ru-RU" sz="2800" dirty="0" smtClean="0"/>
              <a:t>Увлеченность</a:t>
            </a:r>
          </a:p>
          <a:p>
            <a:pPr marL="45720" indent="0">
              <a:buNone/>
            </a:pPr>
            <a:r>
              <a:rPr lang="ru-RU" sz="2800" dirty="0" smtClean="0"/>
              <a:t>-</a:t>
            </a:r>
            <a:r>
              <a:rPr lang="ru-RU" sz="2800" dirty="0"/>
              <a:t>О</a:t>
            </a:r>
            <a:r>
              <a:rPr lang="ru-RU" sz="2800" dirty="0" smtClean="0"/>
              <a:t>птимизм</a:t>
            </a:r>
          </a:p>
          <a:p>
            <a:pPr>
              <a:buFontTx/>
              <a:buChar char="-"/>
            </a:pPr>
            <a:r>
              <a:rPr lang="ru-RU" sz="2800" dirty="0" smtClean="0"/>
              <a:t>Трудоспособность</a:t>
            </a:r>
          </a:p>
          <a:p>
            <a:pPr marL="45720" indent="0">
              <a:buNone/>
            </a:pPr>
            <a:r>
              <a:rPr lang="ru-RU" sz="2800" dirty="0" smtClean="0"/>
              <a:t>- Целеустремленность</a:t>
            </a:r>
            <a:endParaRPr lang="ru-RU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7302" y="332656"/>
            <a:ext cx="3346704" cy="648072"/>
          </a:xfrm>
        </p:spPr>
        <p:txBody>
          <a:bodyPr/>
          <a:lstStyle/>
          <a:p>
            <a:r>
              <a:rPr lang="ru-RU" dirty="0" smtClean="0"/>
              <a:t>Минусы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148064" y="1340768"/>
            <a:ext cx="3527375" cy="287347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-Горячность</a:t>
            </a:r>
          </a:p>
          <a:p>
            <a:pPr marL="45720" indent="0">
              <a:buNone/>
            </a:pPr>
            <a:r>
              <a:rPr lang="ru-RU" sz="2800" dirty="0" smtClean="0"/>
              <a:t>-Невыдержанность</a:t>
            </a:r>
          </a:p>
          <a:p>
            <a:pPr marL="45720" indent="0">
              <a:buNone/>
            </a:pPr>
            <a:r>
              <a:rPr lang="ru-RU" sz="2800" dirty="0" smtClean="0"/>
              <a:t>-Нетерпеливость</a:t>
            </a:r>
          </a:p>
          <a:p>
            <a:pPr marL="45720" indent="0">
              <a:buNone/>
            </a:pPr>
            <a:r>
              <a:rPr lang="ru-RU" sz="2800" dirty="0" smtClean="0"/>
              <a:t>-Беспокойность</a:t>
            </a:r>
          </a:p>
          <a:p>
            <a:pPr marL="45720" indent="0">
              <a:buNone/>
            </a:pPr>
            <a:r>
              <a:rPr lang="ru-RU" sz="2800" dirty="0" smtClean="0"/>
              <a:t>-Непостоянство</a:t>
            </a: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83768" y="4941168"/>
            <a:ext cx="6512511" cy="144016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Плюсы и минусы холерика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210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334</TotalTime>
  <Words>1155</Words>
  <Application>Microsoft Office PowerPoint</Application>
  <PresentationFormat>Экран (4:3)</PresentationFormat>
  <Paragraphs>251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Воздушный поток</vt:lpstr>
      <vt:lpstr>Особенности темперамента детей дошкольного возраста</vt:lpstr>
      <vt:lpstr>4 типа темперамента по Гиппократу  - сангвиник, флегматик, - холерик,   меланхолик</vt:lpstr>
      <vt:lpstr>Темперамент- врожденные особенности работы нервной системы человека  (тип высшей нервной деятельности -  физиологическая основа темперамента)  Русский ученый И.П. Павлов выделил 2 основных процесса в работе коры головного  мозга – возбуждение (работа) и торможение (отдых).  3 свойства процессов: -сила-способность выдерживать нервное напряжение; -подвижность- способность обрабатывать поступающую информацию ( быстро, медленно); -уравновешенность - способность к регуляции, сдерживанию процессов. </vt:lpstr>
      <vt:lpstr> Сравнение темпераментов по Гиппократу и Павлову</vt:lpstr>
      <vt:lpstr>Любой темперамент - это сплав какого-либо доминирующего с сопутствующим</vt:lpstr>
      <vt:lpstr>Психологические различия между экстравертами и интровертами</vt:lpstr>
      <vt:lpstr>Слайд 7</vt:lpstr>
      <vt:lpstr>Слайд 8</vt:lpstr>
      <vt:lpstr>Плюсы и минусы холерика</vt:lpstr>
      <vt:lpstr>Плюсы и минусы флегматика</vt:lpstr>
      <vt:lpstr>Плюсы и минусы сангвиника</vt:lpstr>
      <vt:lpstr>Плюсы и минусы меланхолика</vt:lpstr>
      <vt:lpstr>Совместимость темпераментов в семье</vt:lpstr>
      <vt:lpstr>Любимая эмоция людей с разными темпераментами</vt:lpstr>
      <vt:lpstr>Особенности проявления темперамента у дошкольников</vt:lpstr>
      <vt:lpstr>Темперамент ребенка дошкольного возраста</vt:lpstr>
      <vt:lpstr>Особенности холерика</vt:lpstr>
      <vt:lpstr>Особенности флегматика</vt:lpstr>
      <vt:lpstr>Слайд 19</vt:lpstr>
      <vt:lpstr>Меланхолик</vt:lpstr>
      <vt:lpstr>Рекомендации по воспитанию детей разных темпераментов</vt:lpstr>
      <vt:lpstr>Родителям холериков</vt:lpstr>
      <vt:lpstr>Родителям флегматиков</vt:lpstr>
      <vt:lpstr>Родителям меланхоликов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темперамента детей дошкольного возраста</dc:title>
  <dc:creator>PC</dc:creator>
  <cp:lastModifiedBy>Detsad</cp:lastModifiedBy>
  <cp:revision>49</cp:revision>
  <dcterms:created xsi:type="dcterms:W3CDTF">2013-11-04T10:17:19Z</dcterms:created>
  <dcterms:modified xsi:type="dcterms:W3CDTF">2013-11-20T07:12:57Z</dcterms:modified>
</cp:coreProperties>
</file>